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0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3BCAA-0A3B-624D-8E72-F81BD1E3758E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670BC-F5A7-DE44-9AEA-574C03729AF6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2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MS: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mulit</a:t>
            </a:r>
            <a:r>
              <a:rPr lang="en-US" dirty="0" smtClean="0"/>
              <a:t> actor dialogue we work with start day one in the planning of</a:t>
            </a:r>
            <a:r>
              <a:rPr lang="en-US" baseline="0" dirty="0" smtClean="0"/>
              <a:t> a dialogue, we have evaluated Quito I and we have had face to face meetings and </a:t>
            </a:r>
            <a:r>
              <a:rPr lang="en-US" baseline="0" dirty="0" err="1" smtClean="0"/>
              <a:t>skype</a:t>
            </a:r>
            <a:r>
              <a:rPr lang="en-US" baseline="0" dirty="0" smtClean="0"/>
              <a:t> meetings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with participants and relevant actors, and this has resulted in the dialogue </a:t>
            </a:r>
            <a:r>
              <a:rPr lang="en-US" baseline="0" dirty="0" err="1" smtClean="0"/>
              <a:t>agend</a:t>
            </a:r>
            <a:r>
              <a:rPr lang="en-US" baseline="0" dirty="0" smtClean="0"/>
              <a:t> we have in front of us now.</a:t>
            </a:r>
            <a:endParaRPr lang="en-US" dirty="0" smtClean="0"/>
          </a:p>
          <a:p>
            <a:r>
              <a:rPr lang="en-US" dirty="0" smtClean="0"/>
              <a:t>In the facilitated dialogues that we are trying to perform there is an assumption that many people have pieces of the answer and that together they can craft a suite of solutions. It's an approach where active listening is encouraged with the intention to understand each other's viewpoints, find meaning and agreement.</a:t>
            </a:r>
          </a:p>
          <a:p>
            <a:r>
              <a:rPr lang="en-US" dirty="0" smtClean="0"/>
              <a:t>Three distinctive features could differentiate a dialogue from a discussion, when all three are present a conversation is transformed into a dialogue:</a:t>
            </a:r>
          </a:p>
          <a:p>
            <a:r>
              <a:rPr lang="en-US" dirty="0" smtClean="0"/>
              <a:t>- Equality and the absence of coercive influences</a:t>
            </a:r>
          </a:p>
          <a:p>
            <a:r>
              <a:rPr lang="en-US" dirty="0" smtClean="0"/>
              <a:t>- Listening with empathy</a:t>
            </a:r>
          </a:p>
          <a:p>
            <a:r>
              <a:rPr lang="en-US" dirty="0" smtClean="0"/>
              <a:t>- Bringing assumptions into the open.</a:t>
            </a:r>
          </a:p>
          <a:p>
            <a:r>
              <a:rPr lang="en-US" dirty="0" smtClean="0"/>
              <a:t>“The magic of dialogue; transforming conflict into cooperation”, </a:t>
            </a:r>
            <a:r>
              <a:rPr lang="en-US" dirty="0" err="1" smtClean="0"/>
              <a:t>Yankelovich</a:t>
            </a:r>
            <a:r>
              <a:rPr lang="en-US" dirty="0" smtClean="0"/>
              <a:t>, D, New York, 1999.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6AD04-35D6-A042-AD1F-08CC2E33384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0544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/>
              <a:t>The </a:t>
            </a:r>
            <a:r>
              <a:rPr lang="sv-SE" sz="1200" dirty="0" err="1" smtClean="0"/>
              <a:t>seminar</a:t>
            </a:r>
            <a:r>
              <a:rPr lang="sv-SE" sz="1200" dirty="0" smtClean="0"/>
              <a:t> </a:t>
            </a:r>
            <a:r>
              <a:rPr lang="sv-SE" sz="1200" dirty="0" err="1" smtClean="0"/>
              <a:t>was</a:t>
            </a:r>
            <a:r>
              <a:rPr lang="sv-SE" sz="1200" dirty="0" smtClean="0"/>
              <a:t> </a:t>
            </a:r>
            <a:r>
              <a:rPr lang="sv-SE" sz="1200" dirty="0" err="1" smtClean="0"/>
              <a:t>based</a:t>
            </a:r>
            <a:r>
              <a:rPr lang="sv-SE" sz="1200" dirty="0" smtClean="0"/>
              <a:t> on the Chatham House </a:t>
            </a:r>
            <a:r>
              <a:rPr lang="sv-SE" sz="1200" dirty="0" err="1" smtClean="0"/>
              <a:t>rule</a:t>
            </a:r>
            <a:r>
              <a:rPr lang="sv-SE" sz="1200" dirty="0" smtClean="0"/>
              <a:t>. </a:t>
            </a:r>
            <a:r>
              <a:rPr lang="sv-SE" sz="1200" dirty="0" err="1" smtClean="0"/>
              <a:t>This</a:t>
            </a:r>
            <a:r>
              <a:rPr lang="sv-SE" sz="1200" dirty="0" smtClean="0"/>
              <a:t> </a:t>
            </a:r>
            <a:r>
              <a:rPr lang="sv-SE" sz="1200" dirty="0" err="1" smtClean="0"/>
              <a:t>means</a:t>
            </a:r>
            <a:r>
              <a:rPr lang="sv-SE" sz="1200" dirty="0" smtClean="0"/>
              <a:t> </a:t>
            </a:r>
            <a:r>
              <a:rPr lang="sv-SE" sz="1200" dirty="0" err="1" smtClean="0"/>
              <a:t>that</a:t>
            </a:r>
            <a:r>
              <a:rPr lang="sv-SE" sz="1200" dirty="0" smtClean="0"/>
              <a:t> </a:t>
            </a:r>
            <a:r>
              <a:rPr lang="sv-SE" sz="1200" dirty="0" err="1" smtClean="0"/>
              <a:t>participants</a:t>
            </a:r>
            <a:r>
              <a:rPr lang="sv-SE" sz="1200" dirty="0" smtClean="0"/>
              <a:t> </a:t>
            </a:r>
            <a:r>
              <a:rPr lang="sv-SE" sz="1200" dirty="0" err="1" smtClean="0"/>
              <a:t>are</a:t>
            </a:r>
            <a:endParaRPr lang="sv-SE" sz="1200" dirty="0" smtClean="0"/>
          </a:p>
          <a:p>
            <a:r>
              <a:rPr lang="sv-SE" sz="1200" dirty="0" err="1" smtClean="0"/>
              <a:t>free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use</a:t>
            </a:r>
            <a:r>
              <a:rPr lang="sv-SE" sz="1200" dirty="0" smtClean="0"/>
              <a:t> the information </a:t>
            </a:r>
            <a:r>
              <a:rPr lang="sv-SE" sz="1200" dirty="0" err="1" smtClean="0"/>
              <a:t>received</a:t>
            </a:r>
            <a:r>
              <a:rPr lang="sv-SE" sz="1200" dirty="0" smtClean="0"/>
              <a:t>, </a:t>
            </a:r>
            <a:r>
              <a:rPr lang="sv-SE" sz="1200" dirty="0" err="1" smtClean="0"/>
              <a:t>but</a:t>
            </a:r>
            <a:r>
              <a:rPr lang="sv-SE" sz="1200" dirty="0" smtClean="0"/>
              <a:t> </a:t>
            </a:r>
            <a:r>
              <a:rPr lang="sv-SE" sz="1200" dirty="0" err="1" smtClean="0"/>
              <a:t>neither</a:t>
            </a:r>
            <a:r>
              <a:rPr lang="sv-SE" sz="1200" dirty="0" smtClean="0"/>
              <a:t> the </a:t>
            </a:r>
            <a:r>
              <a:rPr lang="sv-SE" sz="1200" dirty="0" err="1" smtClean="0"/>
              <a:t>identity</a:t>
            </a:r>
            <a:r>
              <a:rPr lang="sv-SE" sz="1200" dirty="0" smtClean="0"/>
              <a:t> nor the </a:t>
            </a:r>
            <a:r>
              <a:rPr lang="sv-SE" sz="1200" dirty="0" err="1" smtClean="0"/>
              <a:t>affiliation</a:t>
            </a:r>
            <a:r>
              <a:rPr lang="sv-SE" sz="1200" dirty="0" smtClean="0"/>
              <a:t> </a:t>
            </a:r>
            <a:r>
              <a:rPr lang="sv-SE" sz="1200" dirty="0" err="1" smtClean="0"/>
              <a:t>of</a:t>
            </a:r>
            <a:r>
              <a:rPr lang="sv-SE" sz="1200" dirty="0" smtClean="0"/>
              <a:t> par </a:t>
            </a:r>
            <a:r>
              <a:rPr lang="sv-SE" sz="1200" dirty="0" err="1" smtClean="0"/>
              <a:t>ticipants</a:t>
            </a:r>
            <a:endParaRPr lang="sv-SE" sz="1200" dirty="0" smtClean="0"/>
          </a:p>
          <a:p>
            <a:r>
              <a:rPr lang="sv-SE" sz="1200" dirty="0" err="1" smtClean="0"/>
              <a:t>expressing</a:t>
            </a:r>
            <a:r>
              <a:rPr lang="sv-SE" sz="1200" dirty="0" smtClean="0"/>
              <a:t> a </a:t>
            </a:r>
            <a:r>
              <a:rPr lang="sv-SE" sz="1200" dirty="0" err="1" smtClean="0"/>
              <a:t>view</a:t>
            </a:r>
            <a:r>
              <a:rPr lang="sv-SE" sz="1200" dirty="0" smtClean="0"/>
              <a:t> </a:t>
            </a:r>
            <a:r>
              <a:rPr lang="sv-SE" sz="1200" dirty="0" err="1" smtClean="0"/>
              <a:t>may</a:t>
            </a:r>
            <a:r>
              <a:rPr lang="sv-SE" sz="1200" dirty="0" smtClean="0"/>
              <a:t> be </a:t>
            </a:r>
            <a:r>
              <a:rPr lang="sv-SE" sz="1200" dirty="0" err="1" smtClean="0"/>
              <a:t>revealed</a:t>
            </a:r>
            <a:r>
              <a:rPr lang="sv-SE" sz="1200" dirty="0" smtClean="0"/>
              <a:t>. For the speakers it </a:t>
            </a:r>
            <a:r>
              <a:rPr lang="sv-SE" sz="1200" dirty="0" err="1" smtClean="0"/>
              <a:t>was</a:t>
            </a:r>
            <a:r>
              <a:rPr lang="sv-SE" sz="1200" dirty="0" smtClean="0"/>
              <a:t> </a:t>
            </a:r>
            <a:r>
              <a:rPr lang="sv-SE" sz="1200" dirty="0" err="1" smtClean="0"/>
              <a:t>agreed</a:t>
            </a:r>
            <a:r>
              <a:rPr lang="sv-SE" sz="1200" dirty="0" smtClean="0"/>
              <a:t> </a:t>
            </a:r>
            <a:r>
              <a:rPr lang="sv-SE" sz="1200" dirty="0" err="1" smtClean="0"/>
              <a:t>that</a:t>
            </a:r>
            <a:r>
              <a:rPr lang="sv-SE" sz="1200" dirty="0" smtClean="0"/>
              <a:t> </a:t>
            </a:r>
            <a:r>
              <a:rPr lang="sv-SE" sz="1200" dirty="0" err="1" smtClean="0"/>
              <a:t>their</a:t>
            </a:r>
            <a:endParaRPr lang="sv-SE" sz="1200" dirty="0" smtClean="0"/>
          </a:p>
          <a:p>
            <a:r>
              <a:rPr lang="sv-SE" sz="1200" dirty="0" smtClean="0"/>
              <a:t>presentations </a:t>
            </a:r>
            <a:r>
              <a:rPr lang="sv-SE" sz="1200" dirty="0" err="1" smtClean="0"/>
              <a:t>would</a:t>
            </a:r>
            <a:r>
              <a:rPr lang="sv-SE" sz="1200" dirty="0" smtClean="0"/>
              <a:t> be public, </a:t>
            </a:r>
            <a:r>
              <a:rPr lang="sv-SE" sz="1200" dirty="0" err="1" smtClean="0"/>
              <a:t>but</a:t>
            </a:r>
            <a:r>
              <a:rPr lang="sv-SE" sz="1200" dirty="0" smtClean="0"/>
              <a:t> not </a:t>
            </a:r>
            <a:r>
              <a:rPr lang="sv-SE" sz="1200" dirty="0" err="1" smtClean="0"/>
              <a:t>what</a:t>
            </a:r>
            <a:r>
              <a:rPr lang="sv-SE" sz="1200" dirty="0" smtClean="0"/>
              <a:t> </a:t>
            </a:r>
            <a:r>
              <a:rPr lang="sv-SE" sz="1200" dirty="0" err="1" smtClean="0"/>
              <a:t>they</a:t>
            </a:r>
            <a:r>
              <a:rPr lang="sv-SE" sz="1200" dirty="0" smtClean="0"/>
              <a:t> </a:t>
            </a:r>
            <a:r>
              <a:rPr lang="sv-SE" sz="1200" dirty="0" err="1" smtClean="0"/>
              <a:t>expressed</a:t>
            </a:r>
            <a:r>
              <a:rPr lang="sv-SE" sz="1200" dirty="0" smtClean="0"/>
              <a:t> in </a:t>
            </a:r>
            <a:r>
              <a:rPr lang="sv-SE" sz="1200" dirty="0" err="1" smtClean="0"/>
              <a:t>discussions</a:t>
            </a:r>
            <a:r>
              <a:rPr lang="sv-SE" sz="1200" dirty="0" smtClean="0"/>
              <a:t>. The </a:t>
            </a:r>
            <a:r>
              <a:rPr lang="sv-SE" sz="1200" dirty="0" err="1" smtClean="0"/>
              <a:t>rule</a:t>
            </a:r>
            <a:r>
              <a:rPr lang="sv-SE" sz="1200" dirty="0" smtClean="0"/>
              <a:t> </a:t>
            </a:r>
            <a:r>
              <a:rPr lang="sv-SE" sz="1200" dirty="0" err="1" smtClean="0"/>
              <a:t>allows</a:t>
            </a:r>
            <a:endParaRPr lang="sv-SE" sz="1200" dirty="0" smtClean="0"/>
          </a:p>
          <a:p>
            <a:r>
              <a:rPr lang="sv-SE" sz="1200" dirty="0" err="1" smtClean="0"/>
              <a:t>people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speak</a:t>
            </a:r>
            <a:r>
              <a:rPr lang="sv-SE" sz="1200" dirty="0" smtClean="0"/>
              <a:t> as </a:t>
            </a:r>
            <a:r>
              <a:rPr lang="sv-SE" sz="1200" dirty="0" err="1" smtClean="0"/>
              <a:t>individuals</a:t>
            </a:r>
            <a:r>
              <a:rPr lang="sv-SE" sz="1200" dirty="0" smtClean="0"/>
              <a:t> and </a:t>
            </a:r>
            <a:r>
              <a:rPr lang="sv-SE" sz="1200" dirty="0" err="1" smtClean="0"/>
              <a:t>to</a:t>
            </a:r>
            <a:r>
              <a:rPr lang="sv-SE" sz="1200" dirty="0" smtClean="0"/>
              <a:t> express </a:t>
            </a:r>
            <a:r>
              <a:rPr lang="sv-SE" sz="1200" dirty="0" err="1" smtClean="0"/>
              <a:t>views</a:t>
            </a:r>
            <a:r>
              <a:rPr lang="sv-SE" sz="1200" dirty="0" smtClean="0"/>
              <a:t> </a:t>
            </a:r>
            <a:r>
              <a:rPr lang="sv-SE" sz="1200" dirty="0" err="1" smtClean="0"/>
              <a:t>that</a:t>
            </a:r>
            <a:r>
              <a:rPr lang="sv-SE" sz="1200" dirty="0" smtClean="0"/>
              <a:t> </a:t>
            </a:r>
            <a:r>
              <a:rPr lang="sv-SE" sz="1200" dirty="0" err="1" smtClean="0"/>
              <a:t>may</a:t>
            </a:r>
            <a:r>
              <a:rPr lang="sv-SE" sz="1200" dirty="0" smtClean="0"/>
              <a:t> not be </a:t>
            </a:r>
            <a:r>
              <a:rPr lang="sv-SE" sz="1200" dirty="0" err="1" smtClean="0"/>
              <a:t>those</a:t>
            </a:r>
            <a:r>
              <a:rPr lang="sv-SE" sz="1200" dirty="0" smtClean="0"/>
              <a:t> </a:t>
            </a:r>
            <a:r>
              <a:rPr lang="sv-SE" sz="1200" dirty="0" err="1" smtClean="0"/>
              <a:t>of</a:t>
            </a:r>
            <a:r>
              <a:rPr lang="sv-SE" sz="1200" dirty="0" smtClean="0"/>
              <a:t> </a:t>
            </a:r>
            <a:r>
              <a:rPr lang="sv-SE" sz="1200" dirty="0" err="1" smtClean="0"/>
              <a:t>their</a:t>
            </a:r>
            <a:endParaRPr lang="sv-SE" sz="1200" dirty="0" smtClean="0"/>
          </a:p>
          <a:p>
            <a:r>
              <a:rPr lang="sv-SE" sz="1200" dirty="0" smtClean="0"/>
              <a:t>organisations, and </a:t>
            </a:r>
            <a:r>
              <a:rPr lang="sv-SE" sz="1200" dirty="0" err="1" smtClean="0"/>
              <a:t>therefore</a:t>
            </a:r>
            <a:r>
              <a:rPr lang="sv-SE" sz="1200" dirty="0" smtClean="0"/>
              <a:t> </a:t>
            </a:r>
            <a:r>
              <a:rPr lang="sv-SE" sz="1200" dirty="0" err="1" smtClean="0"/>
              <a:t>encourages</a:t>
            </a:r>
            <a:r>
              <a:rPr lang="sv-SE" sz="1200" dirty="0" smtClean="0"/>
              <a:t> </a:t>
            </a:r>
            <a:r>
              <a:rPr lang="sv-SE" sz="1200" dirty="0" err="1" smtClean="0"/>
              <a:t>free</a:t>
            </a:r>
            <a:r>
              <a:rPr lang="sv-SE" sz="1200" dirty="0" smtClean="0"/>
              <a:t> </a:t>
            </a:r>
            <a:r>
              <a:rPr lang="sv-SE" sz="1200" dirty="0" err="1" smtClean="0"/>
              <a:t>discussion</a:t>
            </a:r>
            <a:r>
              <a:rPr lang="sv-SE" sz="1200" dirty="0" smtClean="0"/>
              <a:t>. Speakers </a:t>
            </a:r>
            <a:r>
              <a:rPr lang="sv-SE" sz="1200" dirty="0" err="1" smtClean="0"/>
              <a:t>are</a:t>
            </a:r>
            <a:r>
              <a:rPr lang="sv-SE" sz="1200" dirty="0" smtClean="0"/>
              <a:t> </a:t>
            </a:r>
            <a:r>
              <a:rPr lang="sv-SE" sz="1200" dirty="0" err="1" smtClean="0"/>
              <a:t>free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voice </a:t>
            </a:r>
            <a:r>
              <a:rPr lang="sv-SE" sz="1200" dirty="0" err="1" smtClean="0"/>
              <a:t>their</a:t>
            </a:r>
            <a:endParaRPr lang="sv-SE" sz="1200" dirty="0" smtClean="0"/>
          </a:p>
          <a:p>
            <a:r>
              <a:rPr lang="sv-SE" sz="1200" dirty="0" err="1" smtClean="0"/>
              <a:t>own</a:t>
            </a:r>
            <a:r>
              <a:rPr lang="sv-SE" sz="1200" dirty="0" smtClean="0"/>
              <a:t> opinions, </a:t>
            </a:r>
            <a:r>
              <a:rPr lang="sv-SE" sz="1200" dirty="0" err="1" smtClean="0"/>
              <a:t>without</a:t>
            </a:r>
            <a:r>
              <a:rPr lang="sv-SE" sz="1200" dirty="0" smtClean="0"/>
              <a:t> </a:t>
            </a:r>
            <a:r>
              <a:rPr lang="sv-SE" sz="1200" dirty="0" err="1" smtClean="0"/>
              <a:t>concern</a:t>
            </a:r>
            <a:r>
              <a:rPr lang="sv-SE" sz="1200" dirty="0" smtClean="0"/>
              <a:t> for </a:t>
            </a:r>
            <a:r>
              <a:rPr lang="sv-SE" sz="1200" dirty="0" err="1" smtClean="0"/>
              <a:t>their</a:t>
            </a:r>
            <a:r>
              <a:rPr lang="sv-SE" sz="1200" dirty="0" smtClean="0"/>
              <a:t> personal reputation or </a:t>
            </a:r>
            <a:r>
              <a:rPr lang="sv-SE" sz="1200" dirty="0" err="1" smtClean="0"/>
              <a:t>their</a:t>
            </a:r>
            <a:r>
              <a:rPr lang="sv-SE" sz="1200" dirty="0" smtClean="0"/>
              <a:t> </a:t>
            </a:r>
            <a:r>
              <a:rPr lang="sv-SE" sz="1200" dirty="0" err="1" smtClean="0"/>
              <a:t>official</a:t>
            </a:r>
            <a:r>
              <a:rPr lang="sv-SE" sz="1200" dirty="0" smtClean="0"/>
              <a:t> </a:t>
            </a:r>
            <a:r>
              <a:rPr lang="sv-SE" sz="1200" dirty="0" err="1" smtClean="0"/>
              <a:t>duties</a:t>
            </a:r>
            <a:r>
              <a:rPr lang="sv-SE" sz="1200" dirty="0" smtClean="0"/>
              <a:t> and</a:t>
            </a:r>
          </a:p>
          <a:p>
            <a:r>
              <a:rPr lang="sv-SE" sz="1200" dirty="0" smtClean="0"/>
              <a:t>affiliation.5</a:t>
            </a:r>
          </a:p>
          <a:p>
            <a:r>
              <a:rPr lang="sv-SE" sz="1200" dirty="0" err="1" smtClean="0"/>
              <a:t>Additional</a:t>
            </a:r>
            <a:r>
              <a:rPr lang="sv-SE" sz="1200" dirty="0" smtClean="0"/>
              <a:t> </a:t>
            </a:r>
            <a:r>
              <a:rPr lang="sv-SE" sz="1200" dirty="0" err="1" smtClean="0"/>
              <a:t>rules</a:t>
            </a:r>
            <a:r>
              <a:rPr lang="sv-SE" sz="1200" dirty="0" smtClean="0"/>
              <a:t> for the </a:t>
            </a:r>
            <a:r>
              <a:rPr lang="sv-SE" sz="1200" dirty="0" err="1" smtClean="0"/>
              <a:t>dialogue</a:t>
            </a:r>
            <a:r>
              <a:rPr lang="sv-SE" sz="1200" dirty="0" smtClean="0"/>
              <a:t> </a:t>
            </a:r>
            <a:r>
              <a:rPr lang="sv-SE" sz="1200" dirty="0" err="1" smtClean="0"/>
              <a:t>included</a:t>
            </a:r>
            <a:r>
              <a:rPr lang="sv-SE" sz="1200" dirty="0" smtClean="0"/>
              <a:t> the </a:t>
            </a:r>
            <a:r>
              <a:rPr lang="sv-SE" sz="1200" dirty="0" err="1" smtClean="0"/>
              <a:t>following</a:t>
            </a:r>
            <a:r>
              <a:rPr lang="sv-SE" sz="1200" dirty="0" smtClean="0"/>
              <a:t> </a:t>
            </a:r>
            <a:r>
              <a:rPr lang="sv-SE" sz="1200" dirty="0" err="1" smtClean="0"/>
              <a:t>principles</a:t>
            </a:r>
            <a:r>
              <a:rPr lang="sv-SE" sz="1200" dirty="0" smtClean="0"/>
              <a:t>, </a:t>
            </a:r>
            <a:r>
              <a:rPr lang="sv-SE" sz="1200" dirty="0" err="1" smtClean="0"/>
              <a:t>based</a:t>
            </a:r>
            <a:r>
              <a:rPr lang="sv-SE" sz="1200" dirty="0" smtClean="0"/>
              <a:t> on </a:t>
            </a:r>
            <a:r>
              <a:rPr lang="sv-SE" sz="1200" dirty="0" err="1" smtClean="0"/>
              <a:t>respect</a:t>
            </a:r>
            <a:r>
              <a:rPr lang="sv-SE" sz="1200" dirty="0" smtClean="0"/>
              <a:t>: </a:t>
            </a:r>
            <a:r>
              <a:rPr lang="sv-SE" sz="1200" dirty="0" err="1" smtClean="0"/>
              <a:t>to</a:t>
            </a:r>
            <a:r>
              <a:rPr lang="sv-SE" sz="1200" dirty="0" smtClean="0"/>
              <a:t> listen </a:t>
            </a:r>
            <a:r>
              <a:rPr lang="sv-SE" sz="1200" dirty="0" err="1" smtClean="0"/>
              <a:t>actively</a:t>
            </a:r>
            <a:r>
              <a:rPr lang="sv-SE" sz="1200" dirty="0" smtClean="0"/>
              <a:t>, </a:t>
            </a:r>
            <a:r>
              <a:rPr lang="sv-SE" sz="1200" dirty="0" err="1" smtClean="0"/>
              <a:t>e.g</a:t>
            </a:r>
            <a:r>
              <a:rPr lang="sv-SE" sz="1200" dirty="0" smtClean="0"/>
              <a:t>. ’</a:t>
            </a:r>
            <a:r>
              <a:rPr lang="sv-SE" sz="1200" dirty="0" err="1" smtClean="0"/>
              <a:t>follow</a:t>
            </a:r>
            <a:endParaRPr lang="sv-SE" sz="1200" dirty="0" smtClean="0"/>
          </a:p>
          <a:p>
            <a:r>
              <a:rPr lang="sv-SE" sz="1200" dirty="0" err="1" smtClean="0"/>
              <a:t>flow</a:t>
            </a:r>
            <a:r>
              <a:rPr lang="sv-SE" sz="1200" dirty="0" smtClean="0"/>
              <a:t> and focus’; not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use</a:t>
            </a:r>
            <a:r>
              <a:rPr lang="sv-SE" sz="1200" dirty="0" smtClean="0"/>
              <a:t> </a:t>
            </a:r>
            <a:r>
              <a:rPr lang="sv-SE" sz="1200" dirty="0" err="1" smtClean="0"/>
              <a:t>telephone</a:t>
            </a:r>
            <a:r>
              <a:rPr lang="sv-SE" sz="1200" dirty="0" smtClean="0"/>
              <a:t>, sms or email in the meeting </a:t>
            </a:r>
            <a:r>
              <a:rPr lang="sv-SE" sz="1200" dirty="0" err="1" smtClean="0"/>
              <a:t>room</a:t>
            </a:r>
            <a:r>
              <a:rPr lang="sv-SE" sz="1200" dirty="0" smtClean="0"/>
              <a:t>;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contribute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trust; </a:t>
            </a:r>
            <a:r>
              <a:rPr lang="sv-SE" sz="1200" dirty="0" err="1" smtClean="0"/>
              <a:t>to</a:t>
            </a:r>
            <a:r>
              <a:rPr lang="sv-SE" sz="1200" dirty="0" smtClean="0"/>
              <a:t> show </a:t>
            </a:r>
            <a:r>
              <a:rPr lang="sv-SE" sz="1200" dirty="0" err="1" smtClean="0"/>
              <a:t>respect</a:t>
            </a:r>
            <a:r>
              <a:rPr lang="sv-SE" sz="1200" dirty="0" smtClean="0"/>
              <a:t> for</a:t>
            </a:r>
          </a:p>
          <a:p>
            <a:r>
              <a:rPr lang="sv-SE" sz="1200" dirty="0" err="1" smtClean="0"/>
              <a:t>others</a:t>
            </a:r>
            <a:r>
              <a:rPr lang="sv-SE" sz="1200" dirty="0" smtClean="0"/>
              <a:t>, </a:t>
            </a:r>
            <a:r>
              <a:rPr lang="sv-SE" sz="1200" dirty="0" err="1" smtClean="0"/>
              <a:t>e.g</a:t>
            </a:r>
            <a:r>
              <a:rPr lang="sv-SE" sz="1200" dirty="0" smtClean="0"/>
              <a:t>. </a:t>
            </a:r>
            <a:r>
              <a:rPr lang="sv-SE" sz="1200" dirty="0" err="1" smtClean="0"/>
              <a:t>to</a:t>
            </a:r>
            <a:r>
              <a:rPr lang="sv-SE" sz="1200" dirty="0" smtClean="0"/>
              <a:t> attack </a:t>
            </a:r>
            <a:r>
              <a:rPr lang="sv-SE" sz="1200" dirty="0" err="1" smtClean="0"/>
              <a:t>issues</a:t>
            </a:r>
            <a:r>
              <a:rPr lang="sv-SE" sz="1200" dirty="0" smtClean="0"/>
              <a:t>, not persons; </a:t>
            </a:r>
            <a:r>
              <a:rPr lang="sv-SE" sz="1200" dirty="0" err="1" smtClean="0"/>
              <a:t>to</a:t>
            </a:r>
            <a:r>
              <a:rPr lang="sv-SE" sz="1200" dirty="0" smtClean="0"/>
              <a:t> ask for the </a:t>
            </a:r>
            <a:r>
              <a:rPr lang="sv-SE" sz="1200" dirty="0" err="1" smtClean="0"/>
              <a:t>turn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speak</a:t>
            </a:r>
            <a:r>
              <a:rPr lang="sv-SE" sz="1200" dirty="0" smtClean="0"/>
              <a:t>;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respect</a:t>
            </a:r>
            <a:r>
              <a:rPr lang="sv-SE" sz="1200" dirty="0" smtClean="0"/>
              <a:t> </a:t>
            </a:r>
            <a:r>
              <a:rPr lang="sv-SE" sz="1200" dirty="0" err="1" smtClean="0"/>
              <a:t>time</a:t>
            </a:r>
            <a:r>
              <a:rPr lang="sv-SE" sz="1200" dirty="0" smtClean="0"/>
              <a:t>, </a:t>
            </a:r>
            <a:r>
              <a:rPr lang="sv-SE" sz="1200" dirty="0" err="1" smtClean="0"/>
              <a:t>both</a:t>
            </a:r>
            <a:r>
              <a:rPr lang="sv-SE" sz="1200" dirty="0" smtClean="0"/>
              <a:t> as panellist and as </a:t>
            </a:r>
            <a:r>
              <a:rPr lang="sv-SE" sz="1200" dirty="0" err="1" smtClean="0"/>
              <a:t>participant</a:t>
            </a:r>
            <a:r>
              <a:rPr lang="sv-SE" sz="1200" dirty="0" smtClean="0"/>
              <a:t>;</a:t>
            </a:r>
          </a:p>
          <a:p>
            <a:r>
              <a:rPr lang="sv-SE" sz="1200" dirty="0" smtClean="0"/>
              <a:t>and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give</a:t>
            </a:r>
            <a:r>
              <a:rPr lang="sv-SE" sz="1200" dirty="0" smtClean="0"/>
              <a:t> the </a:t>
            </a:r>
            <a:r>
              <a:rPr lang="sv-SE" sz="1200" dirty="0" err="1" smtClean="0"/>
              <a:t>facilitator</a:t>
            </a:r>
            <a:r>
              <a:rPr lang="sv-SE" sz="1200" dirty="0" smtClean="0"/>
              <a:t> permission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run</a:t>
            </a:r>
            <a:r>
              <a:rPr lang="sv-SE" sz="1200" dirty="0" smtClean="0"/>
              <a:t> the </a:t>
            </a:r>
            <a:r>
              <a:rPr lang="sv-SE" sz="1200" dirty="0" err="1" smtClean="0"/>
              <a:t>seminar</a:t>
            </a:r>
            <a:r>
              <a:rPr lang="sv-SE" sz="1200" dirty="0" smtClean="0"/>
              <a:t> </a:t>
            </a:r>
            <a:r>
              <a:rPr lang="sv-SE" sz="1200" dirty="0" err="1" smtClean="0"/>
              <a:t>according</a:t>
            </a:r>
            <a:r>
              <a:rPr lang="sv-SE" sz="1200" dirty="0" smtClean="0"/>
              <a:t> </a:t>
            </a:r>
            <a:r>
              <a:rPr lang="sv-SE" sz="1200" dirty="0" err="1" smtClean="0"/>
              <a:t>to</a:t>
            </a:r>
            <a:r>
              <a:rPr lang="sv-SE" sz="1200" dirty="0" smtClean="0"/>
              <a:t> </a:t>
            </a:r>
            <a:r>
              <a:rPr lang="sv-SE" sz="1200" dirty="0" err="1" smtClean="0"/>
              <a:t>her</a:t>
            </a:r>
            <a:r>
              <a:rPr lang="sv-SE" sz="1200" dirty="0" smtClean="0"/>
              <a:t> plan </a:t>
            </a:r>
            <a:r>
              <a:rPr lang="sv-SE" sz="1200" dirty="0" err="1" smtClean="0"/>
              <a:t>throughout</a:t>
            </a:r>
            <a:r>
              <a:rPr lang="sv-SE" sz="1200" dirty="0" smtClean="0"/>
              <a:t> </a:t>
            </a:r>
            <a:r>
              <a:rPr lang="sv-SE" sz="1200" dirty="0" err="1" smtClean="0"/>
              <a:t>each</a:t>
            </a:r>
            <a:r>
              <a:rPr lang="sv-SE" sz="1200" dirty="0" smtClean="0"/>
              <a:t> session.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670BC-F5A7-DE44-9AEA-574C03729AF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50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26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33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87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46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538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732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93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35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16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1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31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3D91-2946-DA4C-8616-F0B494F60A92}" type="datetimeFigureOut">
              <a:rPr lang="sv-SE" smtClean="0"/>
              <a:t>2015-06-10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9F2D-4AA9-DB49-9F3A-8B545F148E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021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122867" y="279338"/>
            <a:ext cx="7031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Dialogue Workshop on Assessment of Collective Action of Indigenous Peoples and Local Communities in Biodiversity Conservation and Resource Mobilization </a:t>
            </a:r>
            <a:endParaRPr lang="en-GB" dirty="0">
              <a:solidFill>
                <a:schemeClr val="tx2"/>
              </a:solidFill>
            </a:endParaRPr>
          </a:p>
          <a:p>
            <a:pPr algn="ctr"/>
            <a:r>
              <a:rPr lang="en-GB" dirty="0">
                <a:solidFill>
                  <a:schemeClr val="tx2"/>
                </a:solidFill>
              </a:rPr>
              <a:t>11-13 June 2015, </a:t>
            </a:r>
            <a:r>
              <a:rPr lang="en-GB" dirty="0" err="1">
                <a:solidFill>
                  <a:schemeClr val="tx2"/>
                </a:solidFill>
              </a:rPr>
              <a:t>Panajachel</a:t>
            </a:r>
            <a:r>
              <a:rPr lang="en-GB" dirty="0">
                <a:solidFill>
                  <a:schemeClr val="tx2"/>
                </a:solidFill>
              </a:rPr>
              <a:t>, Guatemala 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835"/>
            <a:ext cx="9144000" cy="500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7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19100" y="522744"/>
            <a:ext cx="8318500" cy="6247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The dialogues starts with dialogues already in the planning phase, to develop the agenda we have </a:t>
            </a:r>
          </a:p>
          <a:p>
            <a:endParaRPr lang="en-US" sz="2800" b="1" dirty="0">
              <a:latin typeface="Cambria"/>
              <a:cs typeface="Cambria"/>
            </a:endParaRPr>
          </a:p>
          <a:p>
            <a:r>
              <a:rPr lang="en-US" sz="2400" dirty="0"/>
              <a:t>The facilitated dialogue: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assumption </a:t>
            </a:r>
            <a:r>
              <a:rPr lang="en-US" sz="2400" dirty="0"/>
              <a:t>that many people have pieces of the answer and that together they can craft a suite of solutions.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active </a:t>
            </a:r>
            <a:r>
              <a:rPr lang="en-US" sz="2400" dirty="0"/>
              <a:t>listening is encouraged with the intention to understand each other's viewpoints, find meaning and agreement.</a:t>
            </a:r>
          </a:p>
          <a:p>
            <a:endParaRPr lang="en-US" sz="2400" dirty="0" smtClean="0"/>
          </a:p>
          <a:p>
            <a:r>
              <a:rPr lang="en-US" sz="2400" dirty="0" smtClean="0"/>
              <a:t>Three features </a:t>
            </a:r>
            <a:r>
              <a:rPr lang="en-US" sz="2400" dirty="0"/>
              <a:t>differentiate a dialogue from a </a:t>
            </a:r>
            <a:r>
              <a:rPr lang="en-US" sz="2400" dirty="0" smtClean="0"/>
              <a:t>discussion: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Equality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Listening </a:t>
            </a:r>
            <a:r>
              <a:rPr lang="en-US" sz="2400" dirty="0"/>
              <a:t>with </a:t>
            </a:r>
            <a:r>
              <a:rPr lang="en-US" sz="2400" dirty="0" smtClean="0"/>
              <a:t>empathy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Bringing </a:t>
            </a:r>
            <a:r>
              <a:rPr lang="en-US" sz="2400" dirty="0"/>
              <a:t>assumptions into the open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“The magic of dialogue; transforming conflict into cooperation”, </a:t>
            </a:r>
            <a:r>
              <a:rPr lang="en-US" sz="2400" dirty="0" err="1"/>
              <a:t>Yankelovich</a:t>
            </a:r>
            <a:r>
              <a:rPr lang="en-US" sz="2400" dirty="0"/>
              <a:t>, D, New York, </a:t>
            </a:r>
            <a:r>
              <a:rPr lang="en-US" sz="2400" dirty="0" smtClean="0"/>
              <a:t>1999”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95BE28"/>
          </a:solidFill>
          <a:ln w="9525">
            <a:solidFill>
              <a:srgbClr val="8BC9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sz="1800" kern="12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95BE28"/>
          </a:solidFill>
          <a:ln w="9525">
            <a:solidFill>
              <a:srgbClr val="8BC9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sz="1800" kern="12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5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-209306"/>
            <a:ext cx="7772400" cy="1470025"/>
          </a:xfrm>
        </p:spPr>
        <p:txBody>
          <a:bodyPr>
            <a:normAutofit/>
          </a:bodyPr>
          <a:lstStyle/>
          <a:p>
            <a:r>
              <a:rPr lang="sv-SE" sz="3200" dirty="0" err="1" smtClean="0"/>
              <a:t>Possible</a:t>
            </a:r>
            <a:r>
              <a:rPr lang="sv-SE" sz="3200" dirty="0" smtClean="0"/>
              <a:t> forms/House </a:t>
            </a:r>
            <a:r>
              <a:rPr lang="sv-SE" sz="3200" dirty="0" err="1" smtClean="0"/>
              <a:t>rules</a:t>
            </a:r>
            <a:r>
              <a:rPr lang="sv-SE" sz="3200" dirty="0" smtClean="0"/>
              <a:t> for the </a:t>
            </a:r>
            <a:r>
              <a:rPr lang="sv-SE" sz="3200" dirty="0" err="1" smtClean="0"/>
              <a:t>seminar</a:t>
            </a:r>
            <a:r>
              <a:rPr lang="sv-SE" sz="3200" dirty="0" smtClean="0"/>
              <a:t>?</a:t>
            </a:r>
            <a:endParaRPr lang="sv-SE" sz="3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835420"/>
            <a:ext cx="7772400" cy="4086066"/>
          </a:xfrm>
        </p:spPr>
        <p:txBody>
          <a:bodyPr>
            <a:noAutofit/>
          </a:bodyPr>
          <a:lstStyle/>
          <a:p>
            <a:pPr algn="l"/>
            <a:r>
              <a:rPr lang="sv-SE" sz="1800" b="1" dirty="0" smtClean="0">
                <a:solidFill>
                  <a:srgbClr val="000000"/>
                </a:solidFill>
              </a:rPr>
              <a:t>Chatham </a:t>
            </a:r>
            <a:r>
              <a:rPr lang="sv-SE" sz="1800" b="1" dirty="0">
                <a:solidFill>
                  <a:srgbClr val="000000"/>
                </a:solidFill>
              </a:rPr>
              <a:t>House </a:t>
            </a:r>
            <a:r>
              <a:rPr lang="sv-SE" sz="1800" b="1" dirty="0" err="1" smtClean="0">
                <a:solidFill>
                  <a:srgbClr val="000000"/>
                </a:solidFill>
              </a:rPr>
              <a:t>rule</a:t>
            </a:r>
            <a:r>
              <a:rPr lang="sv-SE" sz="1800" b="1" dirty="0" smtClean="0">
                <a:solidFill>
                  <a:srgbClr val="000000"/>
                </a:solidFill>
              </a:rPr>
              <a:t> - </a:t>
            </a:r>
            <a:r>
              <a:rPr lang="sv-SE" sz="1800" dirty="0" err="1" smtClean="0">
                <a:solidFill>
                  <a:srgbClr val="000000"/>
                </a:solidFill>
              </a:rPr>
              <a:t>participants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are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free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use</a:t>
            </a:r>
            <a:r>
              <a:rPr lang="sv-SE" sz="1800" dirty="0">
                <a:solidFill>
                  <a:srgbClr val="000000"/>
                </a:solidFill>
              </a:rPr>
              <a:t> the information </a:t>
            </a:r>
            <a:r>
              <a:rPr lang="sv-SE" sz="1800" dirty="0" err="1">
                <a:solidFill>
                  <a:srgbClr val="000000"/>
                </a:solidFill>
              </a:rPr>
              <a:t>received</a:t>
            </a:r>
            <a:r>
              <a:rPr lang="sv-SE" sz="1800" dirty="0">
                <a:solidFill>
                  <a:srgbClr val="000000"/>
                </a:solidFill>
              </a:rPr>
              <a:t>, </a:t>
            </a:r>
            <a:r>
              <a:rPr lang="sv-SE" sz="1800" dirty="0" err="1">
                <a:solidFill>
                  <a:srgbClr val="000000"/>
                </a:solidFill>
              </a:rPr>
              <a:t>but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neither</a:t>
            </a:r>
            <a:r>
              <a:rPr lang="sv-SE" sz="1800" dirty="0">
                <a:solidFill>
                  <a:srgbClr val="000000"/>
                </a:solidFill>
              </a:rPr>
              <a:t> the </a:t>
            </a:r>
            <a:r>
              <a:rPr lang="sv-SE" sz="1800" dirty="0" err="1">
                <a:solidFill>
                  <a:srgbClr val="000000"/>
                </a:solidFill>
              </a:rPr>
              <a:t>identity</a:t>
            </a:r>
            <a:r>
              <a:rPr lang="sv-SE" sz="1800" dirty="0">
                <a:solidFill>
                  <a:srgbClr val="000000"/>
                </a:solidFill>
              </a:rPr>
              <a:t> nor the </a:t>
            </a:r>
            <a:r>
              <a:rPr lang="sv-SE" sz="1800" dirty="0" err="1">
                <a:solidFill>
                  <a:srgbClr val="000000"/>
                </a:solidFill>
              </a:rPr>
              <a:t>affiliation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of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participantsexpressing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a </a:t>
            </a:r>
            <a:r>
              <a:rPr lang="sv-SE" sz="1800" dirty="0" err="1">
                <a:solidFill>
                  <a:srgbClr val="000000"/>
                </a:solidFill>
              </a:rPr>
              <a:t>view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may</a:t>
            </a:r>
            <a:r>
              <a:rPr lang="sv-SE" sz="1800" dirty="0">
                <a:solidFill>
                  <a:srgbClr val="000000"/>
                </a:solidFill>
              </a:rPr>
              <a:t> be </a:t>
            </a:r>
            <a:r>
              <a:rPr lang="sv-SE" sz="1800" dirty="0" err="1">
                <a:solidFill>
                  <a:srgbClr val="000000"/>
                </a:solidFill>
              </a:rPr>
              <a:t>revealed</a:t>
            </a:r>
            <a:r>
              <a:rPr lang="sv-SE" sz="1800" dirty="0">
                <a:solidFill>
                  <a:srgbClr val="000000"/>
                </a:solidFill>
              </a:rPr>
              <a:t>. </a:t>
            </a:r>
            <a:endParaRPr lang="sv-SE" sz="1800" dirty="0" smtClean="0">
              <a:solidFill>
                <a:srgbClr val="000000"/>
              </a:solidFill>
            </a:endParaRPr>
          </a:p>
          <a:p>
            <a:pPr algn="l"/>
            <a:r>
              <a:rPr lang="sv-SE" sz="1800" dirty="0" smtClean="0">
                <a:solidFill>
                  <a:srgbClr val="000000"/>
                </a:solidFill>
              </a:rPr>
              <a:t>In </a:t>
            </a:r>
            <a:r>
              <a:rPr lang="sv-SE" sz="1800" dirty="0" err="1" smtClean="0">
                <a:solidFill>
                  <a:srgbClr val="000000"/>
                </a:solidFill>
              </a:rPr>
              <a:t>SwedBio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seminars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that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implies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that</a:t>
            </a:r>
            <a:r>
              <a:rPr lang="sv-SE" sz="1800" dirty="0" smtClean="0">
                <a:solidFill>
                  <a:srgbClr val="000000"/>
                </a:solidFill>
              </a:rPr>
              <a:t> presentations </a:t>
            </a:r>
            <a:r>
              <a:rPr lang="sv-SE" sz="1800" dirty="0" err="1">
                <a:solidFill>
                  <a:srgbClr val="000000"/>
                </a:solidFill>
              </a:rPr>
              <a:t>would</a:t>
            </a:r>
            <a:r>
              <a:rPr lang="sv-SE" sz="1800" dirty="0">
                <a:solidFill>
                  <a:srgbClr val="000000"/>
                </a:solidFill>
              </a:rPr>
              <a:t> be public, </a:t>
            </a:r>
            <a:r>
              <a:rPr lang="sv-SE" sz="1800" dirty="0" err="1">
                <a:solidFill>
                  <a:srgbClr val="000000"/>
                </a:solidFill>
              </a:rPr>
              <a:t>but</a:t>
            </a:r>
            <a:r>
              <a:rPr lang="sv-SE" sz="1800" dirty="0">
                <a:solidFill>
                  <a:srgbClr val="000000"/>
                </a:solidFill>
              </a:rPr>
              <a:t> not </a:t>
            </a:r>
            <a:r>
              <a:rPr lang="sv-SE" sz="1800" dirty="0" err="1">
                <a:solidFill>
                  <a:srgbClr val="000000"/>
                </a:solidFill>
              </a:rPr>
              <a:t>what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smtClean="0">
                <a:solidFill>
                  <a:srgbClr val="000000"/>
                </a:solidFill>
              </a:rPr>
              <a:t>the presenters express </a:t>
            </a:r>
            <a:r>
              <a:rPr lang="sv-SE" sz="1800" dirty="0" err="1" smtClean="0">
                <a:solidFill>
                  <a:srgbClr val="000000"/>
                </a:solidFill>
              </a:rPr>
              <a:t>themselves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in </a:t>
            </a:r>
            <a:r>
              <a:rPr lang="sv-SE" sz="1800" dirty="0" err="1">
                <a:solidFill>
                  <a:srgbClr val="000000"/>
                </a:solidFill>
              </a:rPr>
              <a:t>discussions</a:t>
            </a:r>
            <a:r>
              <a:rPr lang="sv-SE" sz="1800" dirty="0">
                <a:solidFill>
                  <a:srgbClr val="000000"/>
                </a:solidFill>
              </a:rPr>
              <a:t>. The </a:t>
            </a:r>
            <a:r>
              <a:rPr lang="sv-SE" sz="1800" dirty="0" err="1">
                <a:solidFill>
                  <a:srgbClr val="000000"/>
                </a:solidFill>
              </a:rPr>
              <a:t>rule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allows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people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speak</a:t>
            </a:r>
            <a:r>
              <a:rPr lang="sv-SE" sz="1800" dirty="0">
                <a:solidFill>
                  <a:srgbClr val="000000"/>
                </a:solidFill>
              </a:rPr>
              <a:t> as </a:t>
            </a:r>
            <a:r>
              <a:rPr lang="sv-SE" sz="1800" dirty="0" err="1">
                <a:solidFill>
                  <a:srgbClr val="000000"/>
                </a:solidFill>
              </a:rPr>
              <a:t>individuals</a:t>
            </a:r>
            <a:r>
              <a:rPr lang="sv-SE" sz="1800" dirty="0">
                <a:solidFill>
                  <a:srgbClr val="000000"/>
                </a:solidFill>
              </a:rPr>
              <a:t> and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express </a:t>
            </a:r>
            <a:r>
              <a:rPr lang="sv-SE" sz="1800" dirty="0" err="1">
                <a:solidFill>
                  <a:srgbClr val="000000"/>
                </a:solidFill>
              </a:rPr>
              <a:t>views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that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may</a:t>
            </a:r>
            <a:r>
              <a:rPr lang="sv-SE" sz="1800" dirty="0">
                <a:solidFill>
                  <a:srgbClr val="000000"/>
                </a:solidFill>
              </a:rPr>
              <a:t> not be </a:t>
            </a:r>
            <a:r>
              <a:rPr lang="sv-SE" sz="1800" dirty="0" err="1">
                <a:solidFill>
                  <a:srgbClr val="000000"/>
                </a:solidFill>
              </a:rPr>
              <a:t>those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of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their</a:t>
            </a:r>
            <a:r>
              <a:rPr lang="sv-SE" sz="1800" dirty="0" smtClean="0">
                <a:solidFill>
                  <a:srgbClr val="000000"/>
                </a:solidFill>
              </a:rPr>
              <a:t> organisations</a:t>
            </a:r>
            <a:r>
              <a:rPr lang="sv-SE" sz="1800" dirty="0">
                <a:solidFill>
                  <a:srgbClr val="000000"/>
                </a:solidFill>
              </a:rPr>
              <a:t>, and </a:t>
            </a:r>
            <a:r>
              <a:rPr lang="sv-SE" sz="1800" dirty="0" err="1">
                <a:solidFill>
                  <a:srgbClr val="000000"/>
                </a:solidFill>
              </a:rPr>
              <a:t>therefore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encourages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free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discussion</a:t>
            </a:r>
            <a:r>
              <a:rPr lang="sv-SE" sz="1800" dirty="0">
                <a:solidFill>
                  <a:srgbClr val="000000"/>
                </a:solidFill>
              </a:rPr>
              <a:t>. Speakers </a:t>
            </a:r>
            <a:r>
              <a:rPr lang="sv-SE" sz="1800" dirty="0" err="1">
                <a:solidFill>
                  <a:srgbClr val="000000"/>
                </a:solidFill>
              </a:rPr>
              <a:t>are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free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voice </a:t>
            </a:r>
            <a:r>
              <a:rPr lang="sv-SE" sz="1800" dirty="0" err="1" smtClean="0">
                <a:solidFill>
                  <a:srgbClr val="000000"/>
                </a:solidFill>
              </a:rPr>
              <a:t>their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own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opinions, </a:t>
            </a:r>
            <a:r>
              <a:rPr lang="sv-SE" sz="1800" dirty="0" err="1">
                <a:solidFill>
                  <a:srgbClr val="000000"/>
                </a:solidFill>
              </a:rPr>
              <a:t>without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concern</a:t>
            </a:r>
            <a:r>
              <a:rPr lang="sv-SE" sz="1800" dirty="0">
                <a:solidFill>
                  <a:srgbClr val="000000"/>
                </a:solidFill>
              </a:rPr>
              <a:t> for </a:t>
            </a:r>
            <a:r>
              <a:rPr lang="sv-SE" sz="1800" dirty="0" err="1">
                <a:solidFill>
                  <a:srgbClr val="000000"/>
                </a:solidFill>
              </a:rPr>
              <a:t>their</a:t>
            </a:r>
            <a:r>
              <a:rPr lang="sv-SE" sz="1800" dirty="0">
                <a:solidFill>
                  <a:srgbClr val="000000"/>
                </a:solidFill>
              </a:rPr>
              <a:t> personal reputation or </a:t>
            </a:r>
            <a:r>
              <a:rPr lang="sv-SE" sz="1800" dirty="0" err="1">
                <a:solidFill>
                  <a:srgbClr val="000000"/>
                </a:solidFill>
              </a:rPr>
              <a:t>their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official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duties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smtClean="0">
                <a:solidFill>
                  <a:srgbClr val="000000"/>
                </a:solidFill>
              </a:rPr>
              <a:t>and </a:t>
            </a:r>
            <a:r>
              <a:rPr lang="sv-SE" sz="1800" dirty="0" err="1">
                <a:solidFill>
                  <a:srgbClr val="000000"/>
                </a:solidFill>
              </a:rPr>
              <a:t>a</a:t>
            </a:r>
            <a:r>
              <a:rPr lang="sv-SE" sz="1800" dirty="0" err="1" smtClean="0">
                <a:solidFill>
                  <a:srgbClr val="000000"/>
                </a:solidFill>
              </a:rPr>
              <a:t>ffiliation</a:t>
            </a:r>
            <a:r>
              <a:rPr lang="sv-SE" sz="1800" dirty="0" smtClean="0">
                <a:solidFill>
                  <a:srgbClr val="000000"/>
                </a:solidFill>
              </a:rPr>
              <a:t>.</a:t>
            </a:r>
          </a:p>
          <a:p>
            <a:pPr algn="l"/>
            <a:endParaRPr lang="sv-SE" sz="800" dirty="0" smtClean="0">
              <a:solidFill>
                <a:srgbClr val="000000"/>
              </a:solidFill>
            </a:endParaRPr>
          </a:p>
          <a:p>
            <a:pPr algn="l"/>
            <a:r>
              <a:rPr lang="sv-SE" sz="1800" b="1" dirty="0" err="1" smtClean="0">
                <a:solidFill>
                  <a:srgbClr val="000000"/>
                </a:solidFill>
              </a:rPr>
              <a:t>Additional</a:t>
            </a:r>
            <a:r>
              <a:rPr lang="sv-SE" sz="1800" b="1" dirty="0" smtClean="0">
                <a:solidFill>
                  <a:srgbClr val="000000"/>
                </a:solidFill>
              </a:rPr>
              <a:t> </a:t>
            </a:r>
            <a:r>
              <a:rPr lang="sv-SE" sz="1800" b="1" dirty="0" err="1">
                <a:solidFill>
                  <a:srgbClr val="000000"/>
                </a:solidFill>
              </a:rPr>
              <a:t>rules</a:t>
            </a:r>
            <a:r>
              <a:rPr lang="sv-SE" sz="1800" b="1" dirty="0">
                <a:solidFill>
                  <a:srgbClr val="000000"/>
                </a:solidFill>
              </a:rPr>
              <a:t> for the </a:t>
            </a:r>
            <a:r>
              <a:rPr lang="sv-SE" sz="1800" b="1" dirty="0" err="1" smtClean="0">
                <a:solidFill>
                  <a:srgbClr val="000000"/>
                </a:solidFill>
              </a:rPr>
              <a:t>seminar</a:t>
            </a:r>
            <a:r>
              <a:rPr lang="sv-SE" sz="1800" b="1" dirty="0" smtClean="0">
                <a:solidFill>
                  <a:srgbClr val="000000"/>
                </a:solidFill>
              </a:rPr>
              <a:t>/s </a:t>
            </a:r>
            <a:r>
              <a:rPr lang="sv-SE" sz="1800" b="1" dirty="0" err="1" smtClean="0">
                <a:solidFill>
                  <a:srgbClr val="000000"/>
                </a:solidFill>
              </a:rPr>
              <a:t>includes</a:t>
            </a:r>
            <a:r>
              <a:rPr lang="sv-SE" sz="1800" b="1" dirty="0" smtClean="0">
                <a:solidFill>
                  <a:srgbClr val="000000"/>
                </a:solidFill>
              </a:rPr>
              <a:t> </a:t>
            </a:r>
            <a:r>
              <a:rPr lang="sv-SE" sz="1800" b="1" dirty="0">
                <a:solidFill>
                  <a:srgbClr val="000000"/>
                </a:solidFill>
              </a:rPr>
              <a:t>the </a:t>
            </a:r>
            <a:r>
              <a:rPr lang="sv-SE" sz="1800" b="1" dirty="0" err="1">
                <a:solidFill>
                  <a:srgbClr val="000000"/>
                </a:solidFill>
              </a:rPr>
              <a:t>following</a:t>
            </a:r>
            <a:r>
              <a:rPr lang="sv-SE" sz="1800" b="1" dirty="0">
                <a:solidFill>
                  <a:srgbClr val="000000"/>
                </a:solidFill>
              </a:rPr>
              <a:t> </a:t>
            </a:r>
            <a:r>
              <a:rPr lang="sv-SE" sz="1800" b="1" dirty="0" err="1">
                <a:solidFill>
                  <a:srgbClr val="000000"/>
                </a:solidFill>
              </a:rPr>
              <a:t>principles</a:t>
            </a:r>
            <a:r>
              <a:rPr lang="sv-SE" sz="1800" b="1" dirty="0">
                <a:solidFill>
                  <a:srgbClr val="000000"/>
                </a:solidFill>
              </a:rPr>
              <a:t>, </a:t>
            </a:r>
            <a:r>
              <a:rPr lang="sv-SE" sz="1800" b="1" dirty="0" err="1">
                <a:solidFill>
                  <a:srgbClr val="000000"/>
                </a:solidFill>
              </a:rPr>
              <a:t>based</a:t>
            </a:r>
            <a:r>
              <a:rPr lang="sv-SE" sz="1800" b="1" dirty="0">
                <a:solidFill>
                  <a:srgbClr val="000000"/>
                </a:solidFill>
              </a:rPr>
              <a:t> on </a:t>
            </a:r>
            <a:r>
              <a:rPr lang="sv-SE" sz="1800" b="1" dirty="0" err="1">
                <a:solidFill>
                  <a:srgbClr val="000000"/>
                </a:solidFill>
              </a:rPr>
              <a:t>respect</a:t>
            </a:r>
            <a:r>
              <a:rPr lang="sv-SE" sz="1800" b="1" dirty="0">
                <a:solidFill>
                  <a:srgbClr val="000000"/>
                </a:solidFill>
              </a:rPr>
              <a:t>: </a:t>
            </a:r>
            <a:endParaRPr lang="sv-SE" sz="1800" b="1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sv-SE" sz="1800" dirty="0" err="1" smtClean="0">
                <a:solidFill>
                  <a:srgbClr val="000000"/>
                </a:solidFill>
              </a:rPr>
              <a:t>to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listen </a:t>
            </a:r>
            <a:r>
              <a:rPr lang="sv-SE" sz="1800" dirty="0" err="1">
                <a:solidFill>
                  <a:srgbClr val="000000"/>
                </a:solidFill>
              </a:rPr>
              <a:t>actively</a:t>
            </a:r>
            <a:r>
              <a:rPr lang="sv-SE" sz="1800" dirty="0">
                <a:solidFill>
                  <a:srgbClr val="000000"/>
                </a:solidFill>
              </a:rPr>
              <a:t>, </a:t>
            </a:r>
            <a:r>
              <a:rPr lang="sv-SE" sz="1800" dirty="0" err="1">
                <a:solidFill>
                  <a:srgbClr val="000000"/>
                </a:solidFill>
              </a:rPr>
              <a:t>e.g</a:t>
            </a:r>
            <a:r>
              <a:rPr lang="sv-SE" sz="1800" dirty="0">
                <a:solidFill>
                  <a:srgbClr val="000000"/>
                </a:solidFill>
              </a:rPr>
              <a:t>. ’</a:t>
            </a:r>
            <a:r>
              <a:rPr lang="sv-SE" sz="1800" dirty="0" err="1" smtClean="0">
                <a:solidFill>
                  <a:srgbClr val="000000"/>
                </a:solidFill>
              </a:rPr>
              <a:t>follow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flow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and </a:t>
            </a:r>
            <a:r>
              <a:rPr lang="sv-SE" sz="1800" dirty="0" smtClean="0">
                <a:solidFill>
                  <a:srgbClr val="000000"/>
                </a:solidFill>
              </a:rPr>
              <a:t>focus’ not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use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telephone</a:t>
            </a:r>
            <a:r>
              <a:rPr lang="sv-SE" sz="1800" dirty="0">
                <a:solidFill>
                  <a:srgbClr val="000000"/>
                </a:solidFill>
              </a:rPr>
              <a:t>, sms or email in the meeting </a:t>
            </a:r>
            <a:r>
              <a:rPr lang="sv-SE" sz="1800" dirty="0" err="1" smtClean="0">
                <a:solidFill>
                  <a:srgbClr val="000000"/>
                </a:solidFill>
              </a:rPr>
              <a:t>room</a:t>
            </a:r>
            <a:endParaRPr lang="sv-SE" sz="18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sv-SE" sz="1800" dirty="0" err="1" smtClean="0">
                <a:solidFill>
                  <a:srgbClr val="000000"/>
                </a:solidFill>
              </a:rPr>
              <a:t>to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contribute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smtClean="0">
                <a:solidFill>
                  <a:srgbClr val="000000"/>
                </a:solidFill>
              </a:rPr>
              <a:t>trust</a:t>
            </a:r>
          </a:p>
          <a:p>
            <a:pPr marL="285750" indent="-285750" algn="l">
              <a:buFont typeface="Arial"/>
              <a:buChar char="•"/>
            </a:pPr>
            <a:r>
              <a:rPr lang="sv-SE" sz="1800" dirty="0" err="1" smtClean="0">
                <a:solidFill>
                  <a:srgbClr val="000000"/>
                </a:solidFill>
              </a:rPr>
              <a:t>to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show </a:t>
            </a:r>
            <a:r>
              <a:rPr lang="sv-SE" sz="1800" dirty="0" err="1">
                <a:solidFill>
                  <a:srgbClr val="000000"/>
                </a:solidFill>
              </a:rPr>
              <a:t>respect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smtClean="0">
                <a:solidFill>
                  <a:srgbClr val="000000"/>
                </a:solidFill>
              </a:rPr>
              <a:t>for </a:t>
            </a:r>
            <a:r>
              <a:rPr lang="sv-SE" sz="1800" dirty="0" err="1" smtClean="0">
                <a:solidFill>
                  <a:srgbClr val="000000"/>
                </a:solidFill>
              </a:rPr>
              <a:t>others</a:t>
            </a:r>
            <a:r>
              <a:rPr lang="sv-SE" sz="1800" dirty="0">
                <a:solidFill>
                  <a:srgbClr val="000000"/>
                </a:solidFill>
              </a:rPr>
              <a:t>, </a:t>
            </a:r>
            <a:r>
              <a:rPr lang="sv-SE" sz="1800" dirty="0" err="1">
                <a:solidFill>
                  <a:srgbClr val="000000"/>
                </a:solidFill>
              </a:rPr>
              <a:t>e.g</a:t>
            </a:r>
            <a:r>
              <a:rPr lang="sv-SE" sz="1800" dirty="0">
                <a:solidFill>
                  <a:srgbClr val="000000"/>
                </a:solidFill>
              </a:rPr>
              <a:t>.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attack </a:t>
            </a:r>
            <a:r>
              <a:rPr lang="sv-SE" sz="1800" dirty="0" err="1">
                <a:solidFill>
                  <a:srgbClr val="000000"/>
                </a:solidFill>
              </a:rPr>
              <a:t>issues</a:t>
            </a:r>
            <a:r>
              <a:rPr lang="sv-SE" sz="1800" dirty="0">
                <a:solidFill>
                  <a:srgbClr val="000000"/>
                </a:solidFill>
              </a:rPr>
              <a:t>, not </a:t>
            </a:r>
            <a:r>
              <a:rPr lang="sv-SE" sz="1800" dirty="0" smtClean="0">
                <a:solidFill>
                  <a:srgbClr val="000000"/>
                </a:solidFill>
              </a:rPr>
              <a:t>persons </a:t>
            </a:r>
          </a:p>
          <a:p>
            <a:pPr marL="285750" indent="-285750" algn="l">
              <a:buFont typeface="Arial"/>
              <a:buChar char="•"/>
            </a:pPr>
            <a:r>
              <a:rPr lang="sv-SE" sz="1800" dirty="0" err="1" smtClean="0">
                <a:solidFill>
                  <a:srgbClr val="000000"/>
                </a:solidFill>
              </a:rPr>
              <a:t>to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ask for the </a:t>
            </a:r>
            <a:r>
              <a:rPr lang="sv-SE" sz="1800" dirty="0" err="1">
                <a:solidFill>
                  <a:srgbClr val="000000"/>
                </a:solidFill>
              </a:rPr>
              <a:t>turn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speak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</a:p>
          <a:p>
            <a:pPr marL="285750" indent="-285750" algn="l">
              <a:buFont typeface="Arial"/>
              <a:buChar char="•"/>
            </a:pPr>
            <a:r>
              <a:rPr lang="sv-SE" sz="1800" dirty="0" err="1" smtClean="0">
                <a:solidFill>
                  <a:srgbClr val="000000"/>
                </a:solidFill>
              </a:rPr>
              <a:t>to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respect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time</a:t>
            </a:r>
            <a:r>
              <a:rPr lang="sv-SE" sz="1800" dirty="0">
                <a:solidFill>
                  <a:srgbClr val="000000"/>
                </a:solidFill>
              </a:rPr>
              <a:t>, </a:t>
            </a:r>
            <a:r>
              <a:rPr lang="sv-SE" sz="1800" dirty="0" err="1">
                <a:solidFill>
                  <a:srgbClr val="000000"/>
                </a:solidFill>
              </a:rPr>
              <a:t>both</a:t>
            </a:r>
            <a:r>
              <a:rPr lang="sv-SE" sz="1800" dirty="0">
                <a:solidFill>
                  <a:srgbClr val="000000"/>
                </a:solidFill>
              </a:rPr>
              <a:t> as panellist and as </a:t>
            </a:r>
            <a:r>
              <a:rPr lang="sv-SE" sz="1800" dirty="0" err="1" smtClean="0">
                <a:solidFill>
                  <a:srgbClr val="000000"/>
                </a:solidFill>
              </a:rPr>
              <a:t>participant</a:t>
            </a:r>
            <a:endParaRPr lang="sv-SE" sz="18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sv-SE" sz="1800" dirty="0">
                <a:solidFill>
                  <a:srgbClr val="000000"/>
                </a:solidFill>
              </a:rPr>
              <a:t>and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give</a:t>
            </a:r>
            <a:r>
              <a:rPr lang="sv-SE" sz="1800" dirty="0">
                <a:solidFill>
                  <a:srgbClr val="000000"/>
                </a:solidFill>
              </a:rPr>
              <a:t> the </a:t>
            </a:r>
            <a:r>
              <a:rPr lang="sv-SE" sz="1800" dirty="0" err="1">
                <a:solidFill>
                  <a:srgbClr val="000000"/>
                </a:solidFill>
              </a:rPr>
              <a:t>facilitator</a:t>
            </a:r>
            <a:r>
              <a:rPr lang="sv-SE" sz="1800" dirty="0">
                <a:solidFill>
                  <a:srgbClr val="000000"/>
                </a:solidFill>
              </a:rPr>
              <a:t> permission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run</a:t>
            </a:r>
            <a:r>
              <a:rPr lang="sv-SE" sz="1800" dirty="0">
                <a:solidFill>
                  <a:srgbClr val="000000"/>
                </a:solidFill>
              </a:rPr>
              <a:t> the </a:t>
            </a:r>
            <a:r>
              <a:rPr lang="sv-SE" sz="1800" dirty="0" err="1">
                <a:solidFill>
                  <a:srgbClr val="000000"/>
                </a:solidFill>
              </a:rPr>
              <a:t>seminar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according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to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 smtClean="0">
                <a:solidFill>
                  <a:srgbClr val="000000"/>
                </a:solidFill>
              </a:rPr>
              <a:t>her</a:t>
            </a:r>
            <a:r>
              <a:rPr lang="sv-SE" sz="1800" dirty="0" smtClean="0">
                <a:solidFill>
                  <a:srgbClr val="000000"/>
                </a:solidFill>
              </a:rPr>
              <a:t>/</a:t>
            </a:r>
            <a:r>
              <a:rPr lang="sv-SE" sz="1800" dirty="0" err="1" smtClean="0">
                <a:solidFill>
                  <a:srgbClr val="000000"/>
                </a:solidFill>
              </a:rPr>
              <a:t>his</a:t>
            </a:r>
            <a:r>
              <a:rPr lang="sv-SE" sz="1800" dirty="0" smtClean="0">
                <a:solidFill>
                  <a:srgbClr val="000000"/>
                </a:solidFill>
              </a:rPr>
              <a:t> </a:t>
            </a:r>
            <a:r>
              <a:rPr lang="sv-SE" sz="1800" dirty="0">
                <a:solidFill>
                  <a:srgbClr val="000000"/>
                </a:solidFill>
              </a:rPr>
              <a:t>plan </a:t>
            </a:r>
            <a:r>
              <a:rPr lang="sv-SE" sz="1800" dirty="0" err="1">
                <a:solidFill>
                  <a:srgbClr val="000000"/>
                </a:solidFill>
              </a:rPr>
              <a:t>throughout</a:t>
            </a:r>
            <a:r>
              <a:rPr lang="sv-SE" sz="1800" dirty="0">
                <a:solidFill>
                  <a:srgbClr val="000000"/>
                </a:solidFill>
              </a:rPr>
              <a:t> </a:t>
            </a:r>
            <a:r>
              <a:rPr lang="sv-SE" sz="1800" dirty="0" err="1">
                <a:solidFill>
                  <a:srgbClr val="000000"/>
                </a:solidFill>
              </a:rPr>
              <a:t>each</a:t>
            </a:r>
            <a:r>
              <a:rPr lang="sv-SE" sz="1800" dirty="0">
                <a:solidFill>
                  <a:srgbClr val="000000"/>
                </a:solidFill>
              </a:rPr>
              <a:t> session.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95BE28"/>
          </a:solidFill>
          <a:ln w="9525">
            <a:solidFill>
              <a:srgbClr val="8BC9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sz="1800" kern="12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95BE28"/>
          </a:solidFill>
          <a:ln w="9525">
            <a:solidFill>
              <a:srgbClr val="8BC9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 sz="1800" kern="1200" smtClean="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2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538</Words>
  <Application>Microsoft Macintosh PowerPoint</Application>
  <PresentationFormat>Bildspel på skärmen (4:3)</PresentationFormat>
  <Paragraphs>47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Possible forms/House rules for the seminar?</vt:lpstr>
    </vt:vector>
  </TitlesOfParts>
  <Company>Stockholm Resilience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rules for the seminar</dc:title>
  <dc:creator>Maria Schultz</dc:creator>
  <cp:lastModifiedBy>Maria Schultz</cp:lastModifiedBy>
  <cp:revision>6</cp:revision>
  <dcterms:created xsi:type="dcterms:W3CDTF">2014-10-31T11:33:18Z</dcterms:created>
  <dcterms:modified xsi:type="dcterms:W3CDTF">2015-06-11T00:09:49Z</dcterms:modified>
</cp:coreProperties>
</file>